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7" r:id="rId3"/>
    <p:sldId id="294" r:id="rId4"/>
    <p:sldId id="295" r:id="rId5"/>
    <p:sldId id="301" r:id="rId6"/>
    <p:sldId id="276" r:id="rId7"/>
    <p:sldId id="292" r:id="rId8"/>
    <p:sldId id="293" r:id="rId9"/>
    <p:sldId id="277" r:id="rId10"/>
    <p:sldId id="282" r:id="rId11"/>
    <p:sldId id="304" r:id="rId12"/>
    <p:sldId id="275"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AEAEAE"/>
    <a:srgbClr val="000099"/>
    <a:srgbClr val="33CCCC"/>
    <a:srgbClr val="0066FF"/>
    <a:srgbClr val="006600"/>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75" autoAdjust="0"/>
  </p:normalViewPr>
  <p:slideViewPr>
    <p:cSldViewPr snapToGrid="0">
      <p:cViewPr varScale="1">
        <p:scale>
          <a:sx n="84" d="100"/>
          <a:sy n="84" d="100"/>
        </p:scale>
        <p:origin x="108" y="52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A8DD4-EB51-4505-B49D-8D0B634C29AF}" type="datetimeFigureOut">
              <a:rPr lang="it-IT" smtClean="0"/>
              <a:t>07/04/2024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B7EBE8-D912-4B4B-B34F-75E578EE24BB}" type="slidenum">
              <a:rPr lang="it-IT" smtClean="0"/>
              <a:t>‹N›</a:t>
            </a:fld>
            <a:endParaRPr lang="it-IT"/>
          </a:p>
        </p:txBody>
      </p:sp>
    </p:spTree>
    <p:extLst>
      <p:ext uri="{BB962C8B-B14F-4D97-AF65-F5344CB8AC3E}">
        <p14:creationId xmlns:p14="http://schemas.microsoft.com/office/powerpoint/2010/main" val="421930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3B7EBE8-D912-4B4B-B34F-75E578EE24BB}" type="slidenum">
              <a:rPr lang="it-IT" smtClean="0"/>
              <a:t>1</a:t>
            </a:fld>
            <a:endParaRPr lang="it-IT"/>
          </a:p>
        </p:txBody>
      </p:sp>
    </p:spTree>
    <p:extLst>
      <p:ext uri="{BB962C8B-B14F-4D97-AF65-F5344CB8AC3E}">
        <p14:creationId xmlns:p14="http://schemas.microsoft.com/office/powerpoint/2010/main" val="170613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3B7EBE8-D912-4B4B-B34F-75E578EE24BB}" type="slidenum">
              <a:rPr lang="it-IT" smtClean="0"/>
              <a:t>8</a:t>
            </a:fld>
            <a:endParaRPr lang="it-IT"/>
          </a:p>
        </p:txBody>
      </p:sp>
    </p:spTree>
    <p:extLst>
      <p:ext uri="{BB962C8B-B14F-4D97-AF65-F5344CB8AC3E}">
        <p14:creationId xmlns:p14="http://schemas.microsoft.com/office/powerpoint/2010/main" val="262934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331616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595618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3790141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611023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4096363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071558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227878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73216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4164272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237790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86791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7F49D355-16BD-4E45-BD9A-5EA878CF7CBD}" type="datetimeFigureOut">
              <a:rPr lang="it-IT" smtClean="0"/>
              <a:t>07/04/2024</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bg1">
                <a:lumMod val="65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 name="Rectangle 7"/>
          <p:cNvSpPr/>
          <p:nvPr userDrawn="1"/>
        </p:nvSpPr>
        <p:spPr>
          <a:xfrm>
            <a:off x="950614" y="0"/>
            <a:ext cx="7197505"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000">
              <a:schemeClr val="bg1">
                <a:lumMod val="65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7" name="Rectangle 7"/>
          <p:cNvSpPr/>
          <p:nvPr userDrawn="1"/>
        </p:nvSpPr>
        <p:spPr>
          <a:xfrm>
            <a:off x="950614" y="0"/>
            <a:ext cx="7197505"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171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gi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p:cNvSpPr txBox="1">
            <a:spLocks/>
          </p:cNvSpPr>
          <p:nvPr/>
        </p:nvSpPr>
        <p:spPr>
          <a:xfrm>
            <a:off x="2915138" y="407191"/>
            <a:ext cx="3282462" cy="3332175"/>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defTabSz="987425">
              <a:lnSpc>
                <a:spcPct val="150000"/>
              </a:lnSpc>
              <a:buNone/>
            </a:pPr>
            <a:r>
              <a:rPr lang="it-IT" sz="3600" b="1" dirty="0" smtClean="0">
                <a:solidFill>
                  <a:srgbClr val="00B0F0"/>
                </a:solidFill>
                <a:latin typeface="Malgun Gothic" panose="020B0503020000020004" pitchFamily="34" charset="-127"/>
                <a:ea typeface="Malgun Gothic" panose="020B0503020000020004" pitchFamily="34" charset="-127"/>
              </a:rPr>
              <a:t>PRESENTANO  </a:t>
            </a:r>
            <a:r>
              <a:rPr lang="de-DE" sz="3600" b="1" dirty="0" smtClean="0">
                <a:solidFill>
                  <a:srgbClr val="00B0F0"/>
                </a:solidFill>
                <a:latin typeface="Malgun Gothic" panose="020B0503020000020004" pitchFamily="34" charset="-127"/>
                <a:ea typeface="Malgun Gothic" panose="020B0503020000020004" pitchFamily="34" charset="-127"/>
              </a:rPr>
              <a:t>PRÄSENTIERT</a:t>
            </a:r>
            <a:r>
              <a:rPr lang="it-IT" sz="3600" b="1" dirty="0" smtClean="0">
                <a:solidFill>
                  <a:srgbClr val="00B0F0"/>
                </a:solidFill>
                <a:latin typeface="Malgun Gothic" panose="020B0503020000020004" pitchFamily="34" charset="-127"/>
                <a:ea typeface="Malgun Gothic" panose="020B0503020000020004" pitchFamily="34" charset="-127"/>
              </a:rPr>
              <a:t/>
            </a:r>
            <a:br>
              <a:rPr lang="it-IT" sz="3600" b="1" dirty="0" smtClean="0">
                <a:solidFill>
                  <a:srgbClr val="00B0F0"/>
                </a:solidFill>
                <a:latin typeface="Malgun Gothic" panose="020B0503020000020004" pitchFamily="34" charset="-127"/>
                <a:ea typeface="Malgun Gothic" panose="020B0503020000020004" pitchFamily="34" charset="-127"/>
              </a:rPr>
            </a:br>
            <a:r>
              <a:rPr lang="it-IT" sz="3600" b="1" dirty="0" smtClean="0">
                <a:solidFill>
                  <a:srgbClr val="00B0F0"/>
                </a:solidFill>
                <a:latin typeface="Malgun Gothic" panose="020B0503020000020004" pitchFamily="34" charset="-127"/>
                <a:ea typeface="Malgun Gothic" panose="020B0503020000020004" pitchFamily="34" charset="-127"/>
              </a:rPr>
              <a:t>INTRODUCE</a:t>
            </a:r>
          </a:p>
          <a:p>
            <a:pPr marL="0" indent="0" algn="ctr" defTabSz="987425">
              <a:lnSpc>
                <a:spcPct val="150000"/>
              </a:lnSpc>
              <a:buNone/>
            </a:pPr>
            <a:r>
              <a:rPr lang="it-IT" sz="3600" b="1" dirty="0" smtClean="0">
                <a:solidFill>
                  <a:srgbClr val="00B0F0"/>
                </a:solidFill>
                <a:latin typeface="Malgun Gothic" panose="020B0503020000020004" pitchFamily="34" charset="-127"/>
                <a:ea typeface="Malgun Gothic" panose="020B0503020000020004" pitchFamily="34" charset="-127"/>
              </a:rPr>
              <a:t>PRESENTAN</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853" y="1102972"/>
            <a:ext cx="1511426" cy="2177009"/>
          </a:xfrm>
          <a:prstGeom prst="rect">
            <a:avLst/>
          </a:prstGeom>
        </p:spPr>
      </p:pic>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7320" y="4114661"/>
            <a:ext cx="2609361" cy="2583267"/>
          </a:xfrm>
          <a:prstGeom prst="rect">
            <a:avLst/>
          </a:prstGeom>
        </p:spPr>
      </p:pic>
      <p:pic>
        <p:nvPicPr>
          <p:cNvPr id="3"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5891" y="1055076"/>
            <a:ext cx="2005494" cy="2224905"/>
          </a:xfrm>
          <a:prstGeom prst="rect">
            <a:avLst/>
          </a:prstGeom>
        </p:spPr>
      </p:pic>
    </p:spTree>
    <p:extLst>
      <p:ext uri="{BB962C8B-B14F-4D97-AF65-F5344CB8AC3E}">
        <p14:creationId xmlns:p14="http://schemas.microsoft.com/office/powerpoint/2010/main" val="1018742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154404" y="0"/>
            <a:ext cx="4835191" cy="6858000"/>
          </a:xfrm>
          <a:prstGeom prst="rect">
            <a:avLst/>
          </a:prstGeom>
        </p:spPr>
      </p:pic>
    </p:spTree>
    <p:extLst>
      <p:ext uri="{BB962C8B-B14F-4D97-AF65-F5344CB8AC3E}">
        <p14:creationId xmlns:p14="http://schemas.microsoft.com/office/powerpoint/2010/main" val="2943801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29051" y="574867"/>
            <a:ext cx="4685898" cy="415498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6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Grazie!</a:t>
            </a:r>
            <a:endParaRPr lang="it-IT"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it-IT" sz="66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Vielen</a:t>
            </a:r>
            <a:r>
              <a:rPr lang="it-IT"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it-IT" sz="6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Dank</a:t>
            </a:r>
            <a:r>
              <a:rPr lang="it-IT"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algn="ctr"/>
            <a:r>
              <a:rPr lang="it-IT" sz="6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p>
          <a:p>
            <a:pPr algn="ctr"/>
            <a:r>
              <a:rPr lang="it-IT"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¡Gracias</a:t>
            </a:r>
            <a:r>
              <a:rPr lang="it-IT"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57" y="1813167"/>
            <a:ext cx="1544680" cy="2224905"/>
          </a:xfrm>
          <a:prstGeom prst="rect">
            <a:avLst/>
          </a:prstGeom>
        </p:spPr>
      </p:pic>
      <p:sp>
        <p:nvSpPr>
          <p:cNvPr id="3"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3476" y="1813166"/>
            <a:ext cx="2005494" cy="2224905"/>
          </a:xfrm>
          <a:prstGeom prst="rect">
            <a:avLst/>
          </a:prstGeom>
        </p:spPr>
      </p:pic>
    </p:spTree>
    <p:extLst>
      <p:ext uri="{BB962C8B-B14F-4D97-AF65-F5344CB8AC3E}">
        <p14:creationId xmlns:p14="http://schemas.microsoft.com/office/powerpoint/2010/main" val="79380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09" y="166412"/>
            <a:ext cx="9144000" cy="923330"/>
          </a:xfrm>
          <a:prstGeom prst="rect">
            <a:avLst/>
          </a:prstGeom>
          <a:noFill/>
        </p:spPr>
        <p:txBody>
          <a:bodyPr wrap="squar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MICHY MOTOR DAY 2024</a:t>
            </a:r>
          </a:p>
        </p:txBody>
      </p:sp>
      <p:sp>
        <p:nvSpPr>
          <p:cNvPr id="5" name="CasellaDiTesto 4"/>
          <p:cNvSpPr txBox="1"/>
          <p:nvPr/>
        </p:nvSpPr>
        <p:spPr>
          <a:xfrm>
            <a:off x="0" y="1089742"/>
            <a:ext cx="9140091" cy="369332"/>
          </a:xfrm>
          <a:prstGeom prst="rect">
            <a:avLst/>
          </a:prstGeom>
          <a:noFill/>
        </p:spPr>
        <p:txBody>
          <a:bodyPr wrap="square" rtlCol="0">
            <a:spAutoFit/>
          </a:bodyPr>
          <a:lstStyle/>
          <a:p>
            <a:pPr algn="ctr"/>
            <a:r>
              <a:rPr lang="de-DE" b="1" dirty="0">
                <a:effectLst>
                  <a:outerShdw blurRad="38100" dist="38100" dir="2700000" algn="tl">
                    <a:srgbClr val="000000">
                      <a:alpha val="43137"/>
                    </a:srgbClr>
                  </a:outerShdw>
                </a:effectLst>
              </a:rPr>
              <a:t>EINE VON DER VEREINIGUNG "</a:t>
            </a:r>
            <a:r>
              <a:rPr lang="de-DE" b="1" dirty="0" smtClean="0">
                <a:effectLst>
                  <a:outerShdw blurRad="38100" dist="38100" dir="2700000" algn="tl">
                    <a:srgbClr val="000000">
                      <a:alpha val="43137"/>
                    </a:srgbClr>
                  </a:outerShdw>
                </a:effectLst>
              </a:rPr>
              <a:t>MICHY SEMPRE CON NOI" </a:t>
            </a:r>
            <a:r>
              <a:rPr lang="de-DE" b="1" dirty="0">
                <a:effectLst>
                  <a:outerShdw blurRad="38100" dist="38100" dir="2700000" algn="tl">
                    <a:srgbClr val="000000">
                      <a:alpha val="43137"/>
                    </a:srgbClr>
                  </a:outerShdw>
                </a:effectLst>
              </a:rPr>
              <a:t>VORGESCHLAGENE VERANSTALTUNG</a:t>
            </a:r>
            <a:endParaRPr lang="it-IT" b="1" dirty="0">
              <a:effectLst>
                <a:outerShdw blurRad="38100" dist="38100" dir="2700000" algn="tl">
                  <a:srgbClr val="000000">
                    <a:alpha val="43137"/>
                  </a:srgbClr>
                </a:outerShdw>
              </a:effectLst>
            </a:endParaRPr>
          </a:p>
        </p:txBody>
      </p:sp>
      <p:sp>
        <p:nvSpPr>
          <p:cNvPr id="6" name="CasellaDiTesto 5"/>
          <p:cNvSpPr txBox="1"/>
          <p:nvPr/>
        </p:nvSpPr>
        <p:spPr>
          <a:xfrm>
            <a:off x="179754" y="1531815"/>
            <a:ext cx="8768861" cy="5170646"/>
          </a:xfrm>
          <a:prstGeom prst="rect">
            <a:avLst/>
          </a:prstGeom>
          <a:noFill/>
        </p:spPr>
        <p:txBody>
          <a:bodyPr wrap="square" rtlCol="0">
            <a:spAutoFit/>
          </a:bodyPr>
          <a:lstStyle/>
          <a:p>
            <a:r>
              <a:rPr lang="de-DE" b="1" dirty="0"/>
              <a:t>Wer war Michele und was ist der </a:t>
            </a:r>
            <a:r>
              <a:rPr lang="de-DE" b="1" dirty="0" err="1"/>
              <a:t>Michy</a:t>
            </a:r>
            <a:r>
              <a:rPr lang="de-DE" b="1" dirty="0"/>
              <a:t> Motor Day</a:t>
            </a:r>
            <a:r>
              <a:rPr lang="de-DE" b="1" dirty="0" smtClean="0"/>
              <a:t>?</a:t>
            </a:r>
          </a:p>
          <a:p>
            <a:endParaRPr lang="de-DE" sz="600" dirty="0"/>
          </a:p>
          <a:p>
            <a:r>
              <a:rPr lang="de-DE" dirty="0" smtClean="0"/>
              <a:t>Michele</a:t>
            </a:r>
            <a:r>
              <a:rPr lang="de-DE" dirty="0"/>
              <a:t>, von allen </a:t>
            </a:r>
            <a:r>
              <a:rPr lang="de-DE" dirty="0" err="1"/>
              <a:t>Michy</a:t>
            </a:r>
            <a:r>
              <a:rPr lang="de-DE" dirty="0"/>
              <a:t> genannt, wurde am 29. März 2005 geboren. Sein Leben und das seiner Familie änderten sich drastisch im Sommer 2014, als bei ihm ein Knochenkrebs diagnostiziert wurde: eine der tödlichsten Formen von kindlichem Krebs. Nach fast einem Jahr intensiver Behandlung schien der Krebs besiegt zu sein, aber nach nur drei Wochen trat ein Rückfall auf, der sich als tödlich erweisen würde</a:t>
            </a:r>
            <a:r>
              <a:rPr lang="de-DE" dirty="0" smtClean="0"/>
              <a:t>.</a:t>
            </a:r>
          </a:p>
          <a:p>
            <a:endParaRPr lang="de-DE" dirty="0" smtClean="0"/>
          </a:p>
          <a:p>
            <a:r>
              <a:rPr lang="de-DE" dirty="0" smtClean="0"/>
              <a:t>Im </a:t>
            </a:r>
            <a:r>
              <a:rPr lang="de-DE" dirty="0"/>
              <a:t>November 2015 wurde </a:t>
            </a:r>
            <a:r>
              <a:rPr lang="de-DE" dirty="0" err="1"/>
              <a:t>Michy</a:t>
            </a:r>
            <a:r>
              <a:rPr lang="de-DE" dirty="0"/>
              <a:t> im Himmel geboren und hinterließ eine unüberwindbare Lücke bei denen, die das Glück hatten, seinen irdischen Weg zu teilen.</a:t>
            </a:r>
          </a:p>
          <a:p>
            <a:endParaRPr lang="de-DE" dirty="0" smtClean="0"/>
          </a:p>
          <a:p>
            <a:r>
              <a:rPr lang="de-DE" dirty="0" smtClean="0"/>
              <a:t>Am </a:t>
            </a:r>
            <a:r>
              <a:rPr lang="de-DE" dirty="0"/>
              <a:t>Tag seines ersten Geburtstags im Himmel organisierten Eltern und Freunde eine Veranstaltung zu seinen Ehren: den "</a:t>
            </a:r>
            <a:r>
              <a:rPr lang="de-DE" dirty="0" err="1"/>
              <a:t>Michy</a:t>
            </a:r>
            <a:r>
              <a:rPr lang="de-DE" dirty="0"/>
              <a:t> Motor Day". </a:t>
            </a:r>
            <a:endParaRPr lang="de-DE" dirty="0" smtClean="0"/>
          </a:p>
          <a:p>
            <a:endParaRPr lang="de-DE" dirty="0"/>
          </a:p>
          <a:p>
            <a:r>
              <a:rPr lang="de-DE" dirty="0" smtClean="0"/>
              <a:t>Die </a:t>
            </a:r>
            <a:r>
              <a:rPr lang="de-DE" dirty="0"/>
              <a:t>ganze </a:t>
            </a:r>
            <a:r>
              <a:rPr lang="de-DE" dirty="0" err="1"/>
              <a:t>Abbadia</a:t>
            </a:r>
            <a:r>
              <a:rPr lang="de-DE" dirty="0"/>
              <a:t> </a:t>
            </a:r>
            <a:r>
              <a:rPr lang="de-DE" dirty="0" err="1"/>
              <a:t>Lariana</a:t>
            </a:r>
            <a:r>
              <a:rPr lang="de-DE" dirty="0"/>
              <a:t> kam zusammen, um nicht nur den Kindern und Jugendlichen der Region ein Rallye-Erlebnis zu bieten, das eine von </a:t>
            </a:r>
            <a:r>
              <a:rPr lang="de-DE" dirty="0" err="1"/>
              <a:t>Michys</a:t>
            </a:r>
            <a:r>
              <a:rPr lang="de-DE" dirty="0"/>
              <a:t> Leidenschaften war, sondern auch Spenden zu sammeln, die für den Kauf von medizinischem Material verwendet wurden, das denen helfen sollte, die dieselbe Erfahrung wie </a:t>
            </a:r>
            <a:r>
              <a:rPr lang="de-DE" dirty="0" err="1"/>
              <a:t>Michy</a:t>
            </a:r>
            <a:r>
              <a:rPr lang="de-DE" dirty="0"/>
              <a:t> und seine Eltern durchmachen mussten.</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3073" y="402164"/>
            <a:ext cx="753045" cy="451827"/>
          </a:xfrm>
          <a:prstGeom prst="rect">
            <a:avLst/>
          </a:prstGeom>
        </p:spPr>
      </p:pic>
    </p:spTree>
    <p:extLst>
      <p:ext uri="{BB962C8B-B14F-4D97-AF65-F5344CB8AC3E}">
        <p14:creationId xmlns:p14="http://schemas.microsoft.com/office/powerpoint/2010/main" val="3330064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09" y="166412"/>
            <a:ext cx="9144000" cy="923330"/>
          </a:xfrm>
          <a:prstGeom prst="rect">
            <a:avLst/>
          </a:prstGeom>
          <a:noFill/>
        </p:spPr>
        <p:txBody>
          <a:bodyPr wrap="squar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MICHY MOTOR DAY 2024</a:t>
            </a:r>
          </a:p>
        </p:txBody>
      </p:sp>
      <p:sp>
        <p:nvSpPr>
          <p:cNvPr id="5" name="CasellaDiTesto 4"/>
          <p:cNvSpPr txBox="1"/>
          <p:nvPr/>
        </p:nvSpPr>
        <p:spPr>
          <a:xfrm>
            <a:off x="0" y="1089742"/>
            <a:ext cx="9140091" cy="369332"/>
          </a:xfrm>
          <a:prstGeom prst="rect">
            <a:avLst/>
          </a:prstGeom>
          <a:noFill/>
        </p:spPr>
        <p:txBody>
          <a:bodyPr wrap="square" rtlCol="0">
            <a:spAutoFit/>
          </a:bodyPr>
          <a:lstStyle/>
          <a:p>
            <a:pPr algn="ctr"/>
            <a:r>
              <a:rPr lang="de-DE" b="1" dirty="0">
                <a:effectLst>
                  <a:outerShdw blurRad="38100" dist="38100" dir="2700000" algn="tl">
                    <a:srgbClr val="000000">
                      <a:alpha val="43137"/>
                    </a:srgbClr>
                  </a:outerShdw>
                </a:effectLst>
              </a:rPr>
              <a:t>EINE VON DER VEREINIGUNG "MICHY SEMPRE CON NOI" VORGESCHLAGENE VERANSTALTUNG</a:t>
            </a:r>
            <a:endParaRPr lang="it-IT" b="1" dirty="0">
              <a:effectLst>
                <a:outerShdw blurRad="38100" dist="38100" dir="2700000" algn="tl">
                  <a:srgbClr val="000000">
                    <a:alpha val="43137"/>
                  </a:srgbClr>
                </a:outerShdw>
              </a:effectLst>
            </a:endParaRPr>
          </a:p>
        </p:txBody>
      </p:sp>
      <p:sp>
        <p:nvSpPr>
          <p:cNvPr id="6" name="CasellaDiTesto 5"/>
          <p:cNvSpPr txBox="1"/>
          <p:nvPr/>
        </p:nvSpPr>
        <p:spPr>
          <a:xfrm>
            <a:off x="179754" y="1531815"/>
            <a:ext cx="8768861" cy="5370701"/>
          </a:xfrm>
          <a:prstGeom prst="rect">
            <a:avLst/>
          </a:prstGeom>
          <a:noFill/>
        </p:spPr>
        <p:txBody>
          <a:bodyPr wrap="square" rtlCol="0">
            <a:spAutoFit/>
          </a:bodyPr>
          <a:lstStyle/>
          <a:p>
            <a:r>
              <a:rPr lang="de-DE" b="1" dirty="0"/>
              <a:t>Wer war Michele und was ist der </a:t>
            </a:r>
            <a:r>
              <a:rPr lang="de-DE" b="1" dirty="0" err="1"/>
              <a:t>Michy</a:t>
            </a:r>
            <a:r>
              <a:rPr lang="de-DE" b="1" dirty="0"/>
              <a:t> Motor Day?</a:t>
            </a:r>
          </a:p>
          <a:p>
            <a:pPr algn="just"/>
            <a:endParaRPr lang="it-IT" sz="700" dirty="0" smtClean="0"/>
          </a:p>
          <a:p>
            <a:pPr algn="just"/>
            <a:r>
              <a:rPr lang="de-DE" dirty="0"/>
              <a:t>Seitdem wird der "</a:t>
            </a:r>
            <a:r>
              <a:rPr lang="de-DE" dirty="0" err="1"/>
              <a:t>Michy</a:t>
            </a:r>
            <a:r>
              <a:rPr lang="de-DE" dirty="0"/>
              <a:t> Motor Day" jedes Jahr wiederholt, und die Gruppe aus Eltern und Freunden von </a:t>
            </a:r>
            <a:r>
              <a:rPr lang="de-DE" dirty="0" err="1"/>
              <a:t>Michy</a:t>
            </a:r>
            <a:r>
              <a:rPr lang="de-DE" dirty="0"/>
              <a:t> hat beschlossen, all dies dauerhaft zu gestalten, indem sie den Verein "</a:t>
            </a:r>
            <a:r>
              <a:rPr lang="de-DE" dirty="0" err="1"/>
              <a:t>Michy</a:t>
            </a:r>
            <a:r>
              <a:rPr lang="de-DE" dirty="0"/>
              <a:t>... </a:t>
            </a:r>
            <a:r>
              <a:rPr lang="de-DE" dirty="0" smtClean="0"/>
              <a:t>Sempre </a:t>
            </a:r>
            <a:r>
              <a:rPr lang="de-DE" dirty="0" err="1" smtClean="0"/>
              <a:t>con</a:t>
            </a:r>
            <a:r>
              <a:rPr lang="de-DE" dirty="0" smtClean="0"/>
              <a:t> </a:t>
            </a:r>
            <a:r>
              <a:rPr lang="de-DE" dirty="0" err="1" smtClean="0"/>
              <a:t>Noi</a:t>
            </a:r>
            <a:r>
              <a:rPr lang="de-DE" dirty="0" smtClean="0"/>
              <a:t>" </a:t>
            </a:r>
            <a:r>
              <a:rPr lang="de-DE" dirty="0"/>
              <a:t>gründeten</a:t>
            </a:r>
            <a:r>
              <a:rPr lang="de-DE" dirty="0" smtClean="0"/>
              <a:t>.</a:t>
            </a:r>
          </a:p>
          <a:p>
            <a:pPr algn="just"/>
            <a:endParaRPr lang="de-DE" dirty="0"/>
          </a:p>
          <a:p>
            <a:pPr algn="just"/>
            <a:r>
              <a:rPr lang="de-DE" dirty="0"/>
              <a:t>"</a:t>
            </a:r>
            <a:r>
              <a:rPr lang="de-DE" i="1" dirty="0"/>
              <a:t>Wir werden sicherlich nicht die Welt verändern, aber wir versuchen etwas Gutes aufzubauen, indem wir sicherstellen, dass die Erinnerung an </a:t>
            </a:r>
            <a:r>
              <a:rPr lang="de-DE" i="1" dirty="0" err="1"/>
              <a:t>Michy</a:t>
            </a:r>
            <a:r>
              <a:rPr lang="de-DE" i="1" dirty="0"/>
              <a:t> in den Köpfen derer, die ihn kannten, lebendig bleibt</a:t>
            </a:r>
            <a:r>
              <a:rPr lang="de-DE" dirty="0"/>
              <a:t>", erklären die Organisatoren</a:t>
            </a:r>
            <a:r>
              <a:rPr lang="de-DE" dirty="0" smtClean="0"/>
              <a:t>.</a:t>
            </a:r>
          </a:p>
          <a:p>
            <a:pPr algn="just"/>
            <a:endParaRPr lang="it-IT" sz="600" dirty="0" smtClean="0"/>
          </a:p>
          <a:p>
            <a:pPr algn="just"/>
            <a:r>
              <a:rPr lang="de-DE" dirty="0"/>
              <a:t>Es handelt sich um ein Festwochenende, bei dem Kinder die Welt des Rallyesports und der Motoren erleben können, was eine große Leidenschaft von </a:t>
            </a:r>
            <a:r>
              <a:rPr lang="de-DE" dirty="0" err="1"/>
              <a:t>Michy</a:t>
            </a:r>
            <a:r>
              <a:rPr lang="de-DE" dirty="0"/>
              <a:t> war. Neben der Ausstellung am Seeufer gibt es einen Rallye-Parcours, auf dem die Kinder mit Rallye-Autos, gefahren von einigen berühmten Piloten, mitfahren können.</a:t>
            </a:r>
          </a:p>
          <a:p>
            <a:pPr algn="just"/>
            <a:endParaRPr lang="it-IT" sz="600" dirty="0"/>
          </a:p>
          <a:p>
            <a:pPr algn="just"/>
            <a:r>
              <a:rPr lang="de-DE" dirty="0"/>
              <a:t>Der Unimog Club Italia hat die Einladung zu diesem großartigen Event, das im bezaubernden Ort </a:t>
            </a:r>
            <a:r>
              <a:rPr lang="de-DE" dirty="0" err="1"/>
              <a:t>Abbadia</a:t>
            </a:r>
            <a:r>
              <a:rPr lang="de-DE" dirty="0"/>
              <a:t> </a:t>
            </a:r>
            <a:r>
              <a:rPr lang="de-DE" dirty="0" err="1"/>
              <a:t>Lariana</a:t>
            </a:r>
            <a:r>
              <a:rPr lang="de-DE" dirty="0"/>
              <a:t>, nur einen Steinwurf von </a:t>
            </a:r>
            <a:r>
              <a:rPr lang="de-DE" dirty="0" err="1"/>
              <a:t>Lecco</a:t>
            </a:r>
            <a:r>
              <a:rPr lang="de-DE" dirty="0"/>
              <a:t> entfernt, stattfinden wird, mit großer Freude und Ehre angenommen. Es wird eine wundervolle Gelegenheit sein, die Unimogs den Kindern, Jugendlichen und allgemein den Enthusiasten und Besuchern, die an der Veranstaltung teilnehmen, zu präsentieren.</a:t>
            </a:r>
          </a:p>
          <a:p>
            <a:pPr algn="just"/>
            <a:r>
              <a:rPr lang="de-DE" dirty="0"/>
              <a:t>Die Teilnahme für die Mitglieder des Unimog Club </a:t>
            </a:r>
            <a:r>
              <a:rPr lang="de-DE" dirty="0" smtClean="0"/>
              <a:t>Italia, </a:t>
            </a:r>
            <a:r>
              <a:rPr lang="de-DE" dirty="0"/>
              <a:t>ist kostenlos.</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3073" y="402164"/>
            <a:ext cx="753045" cy="451827"/>
          </a:xfrm>
          <a:prstGeom prst="rect">
            <a:avLst/>
          </a:prstGeom>
        </p:spPr>
      </p:pic>
    </p:spTree>
    <p:extLst>
      <p:ext uri="{BB962C8B-B14F-4D97-AF65-F5344CB8AC3E}">
        <p14:creationId xmlns:p14="http://schemas.microsoft.com/office/powerpoint/2010/main" val="2918183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09" y="166412"/>
            <a:ext cx="9144000" cy="923330"/>
          </a:xfrm>
          <a:prstGeom prst="rect">
            <a:avLst/>
          </a:prstGeom>
          <a:noFill/>
        </p:spPr>
        <p:txBody>
          <a:bodyPr wrap="squar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MICHY MOTOR DAY 2024</a:t>
            </a:r>
          </a:p>
        </p:txBody>
      </p:sp>
      <p:sp>
        <p:nvSpPr>
          <p:cNvPr id="5" name="CasellaDiTesto 4"/>
          <p:cNvSpPr txBox="1"/>
          <p:nvPr/>
        </p:nvSpPr>
        <p:spPr>
          <a:xfrm>
            <a:off x="0" y="1089742"/>
            <a:ext cx="9140091" cy="369332"/>
          </a:xfrm>
          <a:prstGeom prst="rect">
            <a:avLst/>
          </a:prstGeom>
          <a:noFill/>
        </p:spPr>
        <p:txBody>
          <a:bodyPr wrap="square" rtlCol="0">
            <a:spAutoFit/>
          </a:bodyPr>
          <a:lstStyle/>
          <a:p>
            <a:pPr algn="ctr"/>
            <a:r>
              <a:rPr lang="de-DE" b="1" dirty="0">
                <a:effectLst>
                  <a:outerShdw blurRad="38100" dist="38100" dir="2700000" algn="tl">
                    <a:srgbClr val="000000">
                      <a:alpha val="43137"/>
                    </a:srgbClr>
                  </a:outerShdw>
                </a:effectLst>
              </a:rPr>
              <a:t>EINE VON DER VEREINIGUNG "MICHY SEMPRE CON NOI" VORGESCHLAGENE VERANSTALTUNG</a:t>
            </a:r>
            <a:endParaRPr lang="it-IT" b="1" dirty="0">
              <a:effectLst>
                <a:outerShdw blurRad="38100" dist="38100" dir="2700000" algn="tl">
                  <a:srgbClr val="000000">
                    <a:alpha val="43137"/>
                  </a:srgbClr>
                </a:outerShdw>
              </a:effectLst>
            </a:endParaRPr>
          </a:p>
        </p:txBody>
      </p:sp>
      <p:sp>
        <p:nvSpPr>
          <p:cNvPr id="6" name="CasellaDiTesto 5"/>
          <p:cNvSpPr txBox="1"/>
          <p:nvPr/>
        </p:nvSpPr>
        <p:spPr>
          <a:xfrm>
            <a:off x="179754" y="1531815"/>
            <a:ext cx="8768861" cy="5355312"/>
          </a:xfrm>
          <a:prstGeom prst="rect">
            <a:avLst/>
          </a:prstGeom>
          <a:noFill/>
        </p:spPr>
        <p:txBody>
          <a:bodyPr wrap="square" rtlCol="0">
            <a:spAutoFit/>
          </a:bodyPr>
          <a:lstStyle/>
          <a:p>
            <a:r>
              <a:rPr lang="de-DE" b="1" dirty="0"/>
              <a:t>Das Programm für Sonntag, den 5. </a:t>
            </a:r>
            <a:r>
              <a:rPr lang="de-DE" b="1"/>
              <a:t>Mai 2024.</a:t>
            </a:r>
            <a:endParaRPr lang="de-DE" b="1" dirty="0" smtClean="0"/>
          </a:p>
          <a:p>
            <a:endParaRPr lang="de-DE" dirty="0"/>
          </a:p>
          <a:p>
            <a:r>
              <a:rPr lang="de-DE" dirty="0" smtClean="0"/>
              <a:t>Die </a:t>
            </a:r>
            <a:r>
              <a:rPr lang="de-DE" dirty="0"/>
              <a:t>Ankunft der Unimog-Besatzungen ist von 08:00 bis 08:30 Uhr geplant. Nach der Registrierung werden die Fahrzeuge neben der Kirche geparkt, wo um </a:t>
            </a:r>
            <a:r>
              <a:rPr lang="de-DE" dirty="0" smtClean="0"/>
              <a:t>10:30 </a:t>
            </a:r>
            <a:r>
              <a:rPr lang="de-DE" dirty="0"/>
              <a:t>Uhr eine Messe zum Gedenken an </a:t>
            </a:r>
            <a:r>
              <a:rPr lang="de-DE" dirty="0" err="1"/>
              <a:t>Michy</a:t>
            </a:r>
            <a:r>
              <a:rPr lang="de-DE" dirty="0"/>
              <a:t> stattfindet. </a:t>
            </a:r>
            <a:endParaRPr lang="de-DE" dirty="0" smtClean="0"/>
          </a:p>
          <a:p>
            <a:r>
              <a:rPr lang="de-DE" dirty="0" smtClean="0"/>
              <a:t>In </a:t>
            </a:r>
            <a:r>
              <a:rPr lang="de-DE" dirty="0"/>
              <a:t>der Zwischenzeit steht es den Besatzungen frei, sich auf dem Veranstaltungsgelände umzusehen</a:t>
            </a:r>
            <a:r>
              <a:rPr lang="de-DE" dirty="0" smtClean="0"/>
              <a:t>.</a:t>
            </a:r>
          </a:p>
          <a:p>
            <a:r>
              <a:rPr lang="de-DE" dirty="0"/>
              <a:t>Am Ende der Messe werden die Motoren eingeschaltet, um sich von </a:t>
            </a:r>
            <a:r>
              <a:rPr lang="de-DE" dirty="0" err="1"/>
              <a:t>Michy</a:t>
            </a:r>
            <a:r>
              <a:rPr lang="de-DE" dirty="0"/>
              <a:t> zu verabschieden, und anschließend kann das Stadtmuseum </a:t>
            </a:r>
            <a:r>
              <a:rPr lang="de-DE" dirty="0" err="1"/>
              <a:t>Setificio</a:t>
            </a:r>
            <a:r>
              <a:rPr lang="de-DE" dirty="0"/>
              <a:t> Monti" besucht werden, ein wahres Schmuckstück, das uns in vergangene Zeiten zurückversetzt</a:t>
            </a:r>
            <a:r>
              <a:rPr lang="de-DE" dirty="0" smtClean="0"/>
              <a:t>.</a:t>
            </a:r>
          </a:p>
          <a:p>
            <a:r>
              <a:rPr lang="de-DE" dirty="0" smtClean="0"/>
              <a:t>Um </a:t>
            </a:r>
            <a:r>
              <a:rPr lang="de-DE" dirty="0"/>
              <a:t>13:00 Uhr können diejenigen, </a:t>
            </a:r>
            <a:r>
              <a:rPr lang="de-DE" dirty="0" smtClean="0"/>
              <a:t>die Wer </a:t>
            </a:r>
            <a:r>
              <a:rPr lang="de-DE" dirty="0"/>
              <a:t>möchte, kann zu Mittag essen und die von den Mitarbeitern des Vereins zubereiteten Spezialitäten genießen</a:t>
            </a:r>
            <a:r>
              <a:rPr lang="de-DE" dirty="0" smtClean="0"/>
              <a:t>.</a:t>
            </a:r>
          </a:p>
          <a:p>
            <a:r>
              <a:rPr lang="de-DE" dirty="0" smtClean="0"/>
              <a:t>Am </a:t>
            </a:r>
            <a:r>
              <a:rPr lang="de-DE" dirty="0"/>
              <a:t>Nachmittag besteht die Möglichkeit, sich am Strand zu entspannen, einem ruhigen Ort mit herrlichem Blick auf den </a:t>
            </a:r>
            <a:r>
              <a:rPr lang="de-DE" dirty="0" err="1"/>
              <a:t>Lario</a:t>
            </a:r>
            <a:r>
              <a:rPr lang="de-DE" dirty="0"/>
              <a:t> und die "Berge, die aus dem Wasser ragen und sich in den Himmel erheben</a:t>
            </a:r>
            <a:r>
              <a:rPr lang="de-DE" dirty="0" smtClean="0"/>
              <a:t>".</a:t>
            </a:r>
          </a:p>
          <a:p>
            <a:r>
              <a:rPr lang="de-DE" dirty="0" smtClean="0"/>
              <a:t>Um </a:t>
            </a:r>
            <a:r>
              <a:rPr lang="de-DE" dirty="0"/>
              <a:t>18:00 Uhr ist das Ende unserer Teilnahme geplant</a:t>
            </a:r>
            <a:r>
              <a:rPr lang="de-DE" dirty="0" smtClean="0"/>
              <a:t>.</a:t>
            </a:r>
          </a:p>
          <a:p>
            <a:endParaRPr lang="de-DE" dirty="0"/>
          </a:p>
          <a:p>
            <a:r>
              <a:rPr lang="de-DE" b="1" dirty="0"/>
              <a:t>HINWEIS</a:t>
            </a:r>
            <a:r>
              <a:rPr lang="de-DE" dirty="0"/>
              <a:t>: Die von den Organisatoren während der Veranstaltung gesammelten Gelder werden dem Kinderabteil des </a:t>
            </a:r>
            <a:r>
              <a:rPr lang="de-DE" dirty="0" err="1"/>
              <a:t>Istituto</a:t>
            </a:r>
            <a:r>
              <a:rPr lang="de-DE" dirty="0"/>
              <a:t> </a:t>
            </a:r>
            <a:r>
              <a:rPr lang="de-DE" dirty="0" err="1"/>
              <a:t>Nazionale</a:t>
            </a:r>
            <a:r>
              <a:rPr lang="de-DE" dirty="0"/>
              <a:t> sui </a:t>
            </a:r>
            <a:r>
              <a:rPr lang="de-DE" dirty="0" err="1"/>
              <a:t>Tumori</a:t>
            </a:r>
            <a:r>
              <a:rPr lang="de-DE" dirty="0"/>
              <a:t> in Mailand zugutekommen</a:t>
            </a:r>
            <a:r>
              <a:rPr lang="de-DE" dirty="0" smtClean="0"/>
              <a:t>.</a:t>
            </a:r>
            <a:endParaRPr lang="de-DE"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3073" y="402164"/>
            <a:ext cx="753045" cy="451827"/>
          </a:xfrm>
          <a:prstGeom prst="rect">
            <a:avLst/>
          </a:prstGeom>
        </p:spPr>
      </p:pic>
    </p:spTree>
    <p:extLst>
      <p:ext uri="{BB962C8B-B14F-4D97-AF65-F5344CB8AC3E}">
        <p14:creationId xmlns:p14="http://schemas.microsoft.com/office/powerpoint/2010/main" val="3710958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909" y="166412"/>
            <a:ext cx="9144000" cy="923330"/>
          </a:xfrm>
          <a:prstGeom prst="rect">
            <a:avLst/>
          </a:prstGeom>
          <a:noFill/>
        </p:spPr>
        <p:txBody>
          <a:bodyPr wrap="squar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MICHY MOTOR DAY 2024</a:t>
            </a:r>
          </a:p>
        </p:txBody>
      </p:sp>
      <p:sp>
        <p:nvSpPr>
          <p:cNvPr id="8" name="CasellaDiTesto 7"/>
          <p:cNvSpPr txBox="1"/>
          <p:nvPr/>
        </p:nvSpPr>
        <p:spPr>
          <a:xfrm>
            <a:off x="0" y="909711"/>
            <a:ext cx="9140091" cy="369332"/>
          </a:xfrm>
          <a:prstGeom prst="rect">
            <a:avLst/>
          </a:prstGeom>
          <a:noFill/>
        </p:spPr>
        <p:txBody>
          <a:bodyPr wrap="square" rtlCol="0">
            <a:spAutoFit/>
          </a:bodyPr>
          <a:lstStyle/>
          <a:p>
            <a:pPr algn="ctr"/>
            <a:r>
              <a:rPr lang="it-IT" b="1" dirty="0" smtClean="0">
                <a:effectLst>
                  <a:outerShdw blurRad="38100" dist="38100" dir="2700000" algn="tl">
                    <a:srgbClr val="000000">
                      <a:alpha val="43137"/>
                    </a:srgbClr>
                  </a:outerShdw>
                </a:effectLst>
              </a:rPr>
              <a:t>UN EVENTO PROPOSTO DALL’ASSOCIAZIONE ‘MICKY sempre CON NOI’</a:t>
            </a:r>
            <a:endParaRPr lang="it-IT" b="1" dirty="0">
              <a:effectLst>
                <a:outerShdw blurRad="38100" dist="38100" dir="2700000" algn="tl">
                  <a:srgbClr val="000000">
                    <a:alpha val="43137"/>
                  </a:srgbClr>
                </a:outerShdw>
              </a:effectLst>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 y="1588957"/>
            <a:ext cx="9144000" cy="5269043"/>
          </a:xfrm>
          <a:prstGeom prst="rect">
            <a:avLst/>
          </a:prstGeom>
        </p:spPr>
      </p:pic>
    </p:spTree>
    <p:extLst>
      <p:ext uri="{BB962C8B-B14F-4D97-AF65-F5344CB8AC3E}">
        <p14:creationId xmlns:p14="http://schemas.microsoft.com/office/powerpoint/2010/main" val="3338279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909" y="166412"/>
            <a:ext cx="9144000" cy="923330"/>
          </a:xfrm>
          <a:prstGeom prst="rect">
            <a:avLst/>
          </a:prstGeom>
          <a:noFill/>
        </p:spPr>
        <p:txBody>
          <a:bodyPr wrap="square" lIns="91440" tIns="45720" rIns="91440" bIns="45720">
            <a:spAutoFit/>
          </a:bodyPr>
          <a:lstStyle/>
          <a:p>
            <a:pPr algn="ctr"/>
            <a:r>
              <a:rPr lang="it-IT"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MICHY MOTOR DAY 2024</a:t>
            </a:r>
          </a:p>
        </p:txBody>
      </p:sp>
      <p:sp>
        <p:nvSpPr>
          <p:cNvPr id="8" name="CasellaDiTesto 7"/>
          <p:cNvSpPr txBox="1"/>
          <p:nvPr/>
        </p:nvSpPr>
        <p:spPr>
          <a:xfrm>
            <a:off x="0" y="909711"/>
            <a:ext cx="9140091" cy="369332"/>
          </a:xfrm>
          <a:prstGeom prst="rect">
            <a:avLst/>
          </a:prstGeom>
          <a:noFill/>
        </p:spPr>
        <p:txBody>
          <a:bodyPr wrap="square" rtlCol="0">
            <a:spAutoFit/>
          </a:bodyPr>
          <a:lstStyle/>
          <a:p>
            <a:pPr algn="ctr"/>
            <a:r>
              <a:rPr lang="it-IT" b="1" dirty="0" smtClean="0">
                <a:effectLst>
                  <a:outerShdw blurRad="38100" dist="38100" dir="2700000" algn="tl">
                    <a:srgbClr val="000000">
                      <a:alpha val="43137"/>
                    </a:srgbClr>
                  </a:outerShdw>
                </a:effectLst>
              </a:rPr>
              <a:t>UN EVENTO PROPOSTO DALL’ASSOCIAZIONE ‘MICKY sempre CON NOI’</a:t>
            </a:r>
            <a:endParaRPr lang="it-IT" b="1" dirty="0">
              <a:effectLst>
                <a:outerShdw blurRad="38100" dist="38100" dir="2700000" algn="tl">
                  <a:srgbClr val="000000">
                    <a:alpha val="43137"/>
                  </a:srgbClr>
                </a:outerShdw>
              </a:effectLst>
            </a:endParaRPr>
          </a:p>
        </p:txBody>
      </p:sp>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b="3476"/>
          <a:stretch/>
        </p:blipFill>
        <p:spPr>
          <a:xfrm>
            <a:off x="0" y="1340945"/>
            <a:ext cx="9144000" cy="5517055"/>
          </a:xfrm>
          <a:prstGeom prst="rect">
            <a:avLst/>
          </a:prstGeom>
        </p:spPr>
      </p:pic>
    </p:spTree>
    <p:extLst>
      <p:ext uri="{BB962C8B-B14F-4D97-AF65-F5344CB8AC3E}">
        <p14:creationId xmlns:p14="http://schemas.microsoft.com/office/powerpoint/2010/main" val="1837924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290"/>
            <a:ext cx="9144000" cy="6083710"/>
          </a:xfrm>
          <a:prstGeom prst="rect">
            <a:avLst/>
          </a:prstGeom>
        </p:spPr>
      </p:pic>
      <p:sp>
        <p:nvSpPr>
          <p:cNvPr id="6" name="CasellaDiTesto 5"/>
          <p:cNvSpPr txBox="1"/>
          <p:nvPr/>
        </p:nvSpPr>
        <p:spPr>
          <a:xfrm>
            <a:off x="1305169" y="2563446"/>
            <a:ext cx="3767016" cy="584775"/>
          </a:xfrm>
          <a:prstGeom prst="rect">
            <a:avLst/>
          </a:prstGeom>
          <a:noFill/>
        </p:spPr>
        <p:txBody>
          <a:bodyPr wrap="square" rtlCol="0">
            <a:spAutoFit/>
          </a:bodyPr>
          <a:lstStyle/>
          <a:p>
            <a:r>
              <a:rPr lang="it-IT" sz="3200" b="1" dirty="0" smtClean="0">
                <a:solidFill>
                  <a:srgbClr val="FF0000"/>
                </a:solidFill>
                <a:effectLst>
                  <a:outerShdw blurRad="38100" dist="38100" dir="2700000" algn="tl">
                    <a:srgbClr val="000000">
                      <a:alpha val="43137"/>
                    </a:srgbClr>
                  </a:outerShdw>
                </a:effectLst>
              </a:rPr>
              <a:t>RECEPTION</a:t>
            </a:r>
            <a:endParaRPr lang="it-IT" sz="3200" b="1" dirty="0">
              <a:solidFill>
                <a:srgbClr val="FF0000"/>
              </a:solidFill>
              <a:effectLst>
                <a:outerShdw blurRad="38100" dist="38100" dir="2700000" algn="tl">
                  <a:srgbClr val="000000">
                    <a:alpha val="43137"/>
                  </a:srgbClr>
                </a:outerShdw>
              </a:effectLst>
            </a:endParaRPr>
          </a:p>
        </p:txBody>
      </p:sp>
      <p:cxnSp>
        <p:nvCxnSpPr>
          <p:cNvPr id="8" name="Connettore 2 7"/>
          <p:cNvCxnSpPr/>
          <p:nvPr/>
        </p:nvCxnSpPr>
        <p:spPr>
          <a:xfrm>
            <a:off x="3446585" y="3148221"/>
            <a:ext cx="2399323" cy="196304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353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3"/>
          <a:srcRect l="20292" t="31405" r="42976" b="2715"/>
          <a:stretch/>
        </p:blipFill>
        <p:spPr>
          <a:xfrm>
            <a:off x="1500502" y="0"/>
            <a:ext cx="6166215" cy="6681595"/>
          </a:xfrm>
          <a:prstGeom prst="rect">
            <a:avLst/>
          </a:prstGeom>
        </p:spPr>
      </p:pic>
      <p:cxnSp>
        <p:nvCxnSpPr>
          <p:cNvPr id="13" name="Connettore 2 12"/>
          <p:cNvCxnSpPr/>
          <p:nvPr/>
        </p:nvCxnSpPr>
        <p:spPr>
          <a:xfrm flipV="1">
            <a:off x="2071077" y="3556000"/>
            <a:ext cx="2731260" cy="3443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V="1">
            <a:off x="2187551" y="3691765"/>
            <a:ext cx="2790849" cy="14675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4790831" y="1803087"/>
            <a:ext cx="1527528" cy="18886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48545" y="1852405"/>
            <a:ext cx="1953791" cy="276999"/>
          </a:xfrm>
          <a:prstGeom prst="rect">
            <a:avLst/>
          </a:prstGeom>
          <a:solidFill>
            <a:schemeClr val="bg1"/>
          </a:solidFill>
        </p:spPr>
        <p:txBody>
          <a:bodyPr wrap="square" lIns="0" tIns="0" rIns="0" bIns="0" rtlCol="0">
            <a:spAutoFit/>
          </a:bodyPr>
          <a:lstStyle/>
          <a:p>
            <a:pPr algn="ctr"/>
            <a:r>
              <a:rPr lang="it-IT" dirty="0" smtClean="0"/>
              <a:t>Punto di ritrovo</a:t>
            </a:r>
            <a:endParaRPr lang="it-IT" dirty="0"/>
          </a:p>
        </p:txBody>
      </p:sp>
      <p:sp>
        <p:nvSpPr>
          <p:cNvPr id="10" name="CasellaDiTesto 9"/>
          <p:cNvSpPr txBox="1"/>
          <p:nvPr/>
        </p:nvSpPr>
        <p:spPr>
          <a:xfrm>
            <a:off x="148545" y="4118864"/>
            <a:ext cx="1922532" cy="276999"/>
          </a:xfrm>
          <a:prstGeom prst="rect">
            <a:avLst/>
          </a:prstGeom>
          <a:solidFill>
            <a:schemeClr val="bg1"/>
          </a:solidFill>
        </p:spPr>
        <p:txBody>
          <a:bodyPr wrap="square" lIns="0" tIns="0" rIns="0" bIns="0" rtlCol="0">
            <a:spAutoFit/>
          </a:bodyPr>
          <a:lstStyle/>
          <a:p>
            <a:pPr algn="ctr"/>
            <a:r>
              <a:rPr lang="it-IT" dirty="0" smtClean="0"/>
              <a:t>Visita al Museo</a:t>
            </a:r>
            <a:endParaRPr lang="it-IT" dirty="0"/>
          </a:p>
        </p:txBody>
      </p:sp>
      <p:sp>
        <p:nvSpPr>
          <p:cNvPr id="12" name="CasellaDiTesto 11"/>
          <p:cNvSpPr txBox="1"/>
          <p:nvPr/>
        </p:nvSpPr>
        <p:spPr>
          <a:xfrm>
            <a:off x="6318360" y="196879"/>
            <a:ext cx="2571262" cy="276999"/>
          </a:xfrm>
          <a:prstGeom prst="rect">
            <a:avLst/>
          </a:prstGeom>
          <a:solidFill>
            <a:schemeClr val="bg1"/>
          </a:solidFill>
        </p:spPr>
        <p:txBody>
          <a:bodyPr wrap="square" lIns="0" tIns="0" rIns="0" bIns="0" rtlCol="0">
            <a:spAutoFit/>
          </a:bodyPr>
          <a:lstStyle/>
          <a:p>
            <a:pPr algn="ctr"/>
            <a:r>
              <a:rPr lang="it-IT" dirty="0" smtClean="0"/>
              <a:t>Relax in spiaggia</a:t>
            </a:r>
            <a:endParaRPr lang="it-IT" dirty="0"/>
          </a:p>
        </p:txBody>
      </p:sp>
      <p:sp>
        <p:nvSpPr>
          <p:cNvPr id="2" name="CasellaDiTesto 1"/>
          <p:cNvSpPr txBox="1"/>
          <p:nvPr/>
        </p:nvSpPr>
        <p:spPr>
          <a:xfrm>
            <a:off x="2498447" y="3691765"/>
            <a:ext cx="2145671" cy="369332"/>
          </a:xfrm>
          <a:prstGeom prst="rect">
            <a:avLst/>
          </a:prstGeom>
          <a:noFill/>
        </p:spPr>
        <p:txBody>
          <a:bodyPr wrap="square" rtlCol="0">
            <a:spAutoFit/>
          </a:bodyPr>
          <a:lstStyle/>
          <a:p>
            <a:r>
              <a:rPr lang="it-IT" dirty="0" smtClean="0">
                <a:solidFill>
                  <a:schemeClr val="bg1"/>
                </a:solidFill>
              </a:rPr>
              <a:t>Mandello del Lario</a:t>
            </a:r>
            <a:endParaRPr lang="it-IT" dirty="0">
              <a:solidFill>
                <a:schemeClr val="bg1"/>
              </a:solidFill>
            </a:endParaRPr>
          </a:p>
        </p:txBody>
      </p:sp>
      <p:pic>
        <p:nvPicPr>
          <p:cNvPr id="3" name="Immagine 2"/>
          <p:cNvPicPr>
            <a:picLocks noChangeAspect="1"/>
          </p:cNvPicPr>
          <p:nvPr/>
        </p:nvPicPr>
        <p:blipFill rotWithShape="1">
          <a:blip r:embed="rId4"/>
          <a:srcRect b="16751"/>
          <a:stretch/>
        </p:blipFill>
        <p:spPr>
          <a:xfrm>
            <a:off x="148545" y="4434937"/>
            <a:ext cx="1880787" cy="20921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magine 15"/>
          <p:cNvPicPr>
            <a:picLocks noChangeAspect="1"/>
          </p:cNvPicPr>
          <p:nvPr/>
        </p:nvPicPr>
        <p:blipFill rotWithShape="1">
          <a:blip r:embed="rId5">
            <a:extLst>
              <a:ext uri="{28A0092B-C50C-407E-A947-70E740481C1C}">
                <a14:useLocalDpi xmlns:a14="http://schemas.microsoft.com/office/drawing/2010/main" val="0"/>
              </a:ext>
            </a:extLst>
          </a:blip>
          <a:srcRect l="37949" t="47651" r="26239" b="578"/>
          <a:stretch/>
        </p:blipFill>
        <p:spPr>
          <a:xfrm>
            <a:off x="148545" y="2176292"/>
            <a:ext cx="1914769" cy="1841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magine 7"/>
          <p:cNvPicPr>
            <a:picLocks noChangeAspect="1"/>
          </p:cNvPicPr>
          <p:nvPr/>
        </p:nvPicPr>
        <p:blipFill>
          <a:blip r:embed="rId6"/>
          <a:stretch>
            <a:fillRect/>
          </a:stretch>
        </p:blipFill>
        <p:spPr>
          <a:xfrm>
            <a:off x="6318360" y="495465"/>
            <a:ext cx="2571262" cy="1403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0056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1138" y="680399"/>
            <a:ext cx="8901723" cy="5632311"/>
          </a:xfrm>
          <a:prstGeom prst="rect">
            <a:avLst/>
          </a:prstGeom>
          <a:noFill/>
        </p:spPr>
        <p:txBody>
          <a:bodyPr wrap="square" rtlCol="0">
            <a:spAutoFit/>
          </a:bodyPr>
          <a:lstStyle/>
          <a:p>
            <a:r>
              <a:rPr lang="de-DE" dirty="0"/>
              <a:t>Programm der Veranstaltung</a:t>
            </a:r>
            <a:r>
              <a:rPr lang="de-DE" dirty="0" smtClean="0"/>
              <a:t>:</a:t>
            </a:r>
          </a:p>
          <a:p>
            <a:endParaRPr lang="de-DE" dirty="0"/>
          </a:p>
          <a:p>
            <a:r>
              <a:rPr lang="de-DE" dirty="0" smtClean="0"/>
              <a:t>SONNTAG</a:t>
            </a:r>
            <a:r>
              <a:rPr lang="de-DE" dirty="0"/>
              <a:t>, 24.05.05</a:t>
            </a:r>
            <a:r>
              <a:rPr lang="de-DE" dirty="0" smtClean="0"/>
              <a:t>:</a:t>
            </a:r>
          </a:p>
          <a:p>
            <a:endParaRPr lang="de-DE" dirty="0"/>
          </a:p>
          <a:p>
            <a:pPr marL="625475" indent="-625475"/>
            <a:r>
              <a:rPr lang="de-DE" dirty="0" smtClean="0"/>
              <a:t>08:00 </a:t>
            </a:r>
            <a:r>
              <a:rPr lang="de-DE" dirty="0"/>
              <a:t>Präsentation beim Empfang in der </a:t>
            </a:r>
            <a:r>
              <a:rPr lang="de-DE" dirty="0" err="1"/>
              <a:t>Abbadia</a:t>
            </a:r>
            <a:r>
              <a:rPr lang="de-DE" dirty="0"/>
              <a:t> </a:t>
            </a:r>
            <a:r>
              <a:rPr lang="de-DE" dirty="0" err="1"/>
              <a:t>Lariana</a:t>
            </a:r>
            <a:r>
              <a:rPr lang="de-DE" dirty="0"/>
              <a:t>, Via </a:t>
            </a:r>
            <a:r>
              <a:rPr lang="de-DE" dirty="0" err="1"/>
              <a:t>Lungolago</a:t>
            </a:r>
            <a:r>
              <a:rPr lang="de-DE" dirty="0"/>
              <a:t>, Eingang vom Kreisverkehr an der Via </a:t>
            </a:r>
            <a:r>
              <a:rPr lang="de-DE" dirty="0" err="1"/>
              <a:t>Nazionale</a:t>
            </a:r>
            <a:r>
              <a:rPr lang="de-DE" dirty="0"/>
              <a:t>, Hausnummer 30</a:t>
            </a:r>
            <a:r>
              <a:rPr lang="de-DE" dirty="0" smtClean="0"/>
              <a:t>;</a:t>
            </a:r>
          </a:p>
          <a:p>
            <a:pPr marL="625475" indent="-625475"/>
            <a:endParaRPr lang="de-DE" dirty="0"/>
          </a:p>
          <a:p>
            <a:pPr marL="625475" indent="-625475"/>
            <a:r>
              <a:rPr lang="de-DE" dirty="0" smtClean="0"/>
              <a:t>08:10 </a:t>
            </a:r>
            <a:r>
              <a:rPr lang="de-DE" dirty="0"/>
              <a:t>Uhr Aufstellung und Parken der Unimogs auf dem reservierten Platz vor der Kirche. Die Besatzungen sind </a:t>
            </a:r>
            <a:r>
              <a:rPr lang="de-DE" dirty="0" smtClean="0"/>
              <a:t>frei;</a:t>
            </a:r>
          </a:p>
          <a:p>
            <a:pPr marL="625475" indent="-625475"/>
            <a:endParaRPr lang="de-DE" dirty="0" smtClean="0"/>
          </a:p>
          <a:p>
            <a:pPr marL="625475" indent="-625475"/>
            <a:r>
              <a:rPr lang="de-DE" dirty="0" smtClean="0"/>
              <a:t>10:30 </a:t>
            </a:r>
            <a:r>
              <a:rPr lang="de-DE" dirty="0"/>
              <a:t>Uhr Heilige Messe zum Gedenken an </a:t>
            </a:r>
            <a:r>
              <a:rPr lang="de-DE" dirty="0" err="1" smtClean="0"/>
              <a:t>Michy</a:t>
            </a:r>
            <a:r>
              <a:rPr lang="de-DE" dirty="0" smtClean="0"/>
              <a:t>;</a:t>
            </a:r>
          </a:p>
          <a:p>
            <a:pPr marL="625475" indent="-625475"/>
            <a:endParaRPr lang="de-DE" dirty="0"/>
          </a:p>
          <a:p>
            <a:pPr marL="625475" indent="-625475"/>
            <a:r>
              <a:rPr lang="de-DE" dirty="0" smtClean="0"/>
              <a:t>11:00 </a:t>
            </a:r>
            <a:r>
              <a:rPr lang="de-DE" dirty="0"/>
              <a:t>Uhr Besuch des Stadtmuseums </a:t>
            </a:r>
            <a:r>
              <a:rPr lang="de-DE" dirty="0" smtClean="0"/>
              <a:t>'</a:t>
            </a:r>
            <a:r>
              <a:rPr lang="de-DE" dirty="0" err="1" smtClean="0"/>
              <a:t>Setificio</a:t>
            </a:r>
            <a:r>
              <a:rPr lang="de-DE" dirty="0" smtClean="0"/>
              <a:t> Monti‚;</a:t>
            </a:r>
          </a:p>
          <a:p>
            <a:pPr marL="625475" indent="-625475"/>
            <a:endParaRPr lang="de-DE" dirty="0"/>
          </a:p>
          <a:p>
            <a:pPr marL="625475" indent="-625475"/>
            <a:r>
              <a:rPr lang="de-DE" dirty="0" smtClean="0"/>
              <a:t>13.00 </a:t>
            </a:r>
            <a:r>
              <a:rPr lang="de-DE" dirty="0"/>
              <a:t>Uhr Mittagessen, organisiert von den Mitarbeitern des Vereins (gegen Aufpreis</a:t>
            </a:r>
            <a:r>
              <a:rPr lang="de-DE" dirty="0" smtClean="0"/>
              <a:t>);</a:t>
            </a:r>
          </a:p>
          <a:p>
            <a:pPr marL="625475" indent="-625475"/>
            <a:endParaRPr lang="de-DE" dirty="0"/>
          </a:p>
          <a:p>
            <a:pPr marL="625475" indent="-625475"/>
            <a:r>
              <a:rPr lang="de-DE" dirty="0" smtClean="0"/>
              <a:t>14:00 </a:t>
            </a:r>
            <a:r>
              <a:rPr lang="de-DE" dirty="0"/>
              <a:t>Uhr Entspannung am Strand oder Transfer zu Fuß zur Teilnahme an den </a:t>
            </a:r>
            <a:r>
              <a:rPr lang="de-DE" dirty="0" smtClean="0"/>
              <a:t>Rallyeprüfungen;</a:t>
            </a:r>
          </a:p>
          <a:p>
            <a:pPr marL="625475" indent="-625475"/>
            <a:endParaRPr lang="de-DE" dirty="0"/>
          </a:p>
          <a:p>
            <a:pPr marL="625475" indent="-625475"/>
            <a:r>
              <a:rPr lang="de-DE" dirty="0" smtClean="0"/>
              <a:t>18:00 </a:t>
            </a:r>
            <a:r>
              <a:rPr lang="de-DE" dirty="0"/>
              <a:t>Uhr Begrüßung und Verabschiedung von der Veranstaltung.</a:t>
            </a:r>
            <a:endParaRPr lang="it-IT" dirty="0"/>
          </a:p>
        </p:txBody>
      </p:sp>
      <p:sp>
        <p:nvSpPr>
          <p:cNvPr id="2" name="Rectangle 1"/>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821" y="0"/>
            <a:ext cx="2123180" cy="1273908"/>
          </a:xfrm>
          <a:prstGeom prst="rect">
            <a:avLst/>
          </a:prstGeom>
        </p:spPr>
      </p:pic>
    </p:spTree>
    <p:extLst>
      <p:ext uri="{BB962C8B-B14F-4D97-AF65-F5344CB8AC3E}">
        <p14:creationId xmlns:p14="http://schemas.microsoft.com/office/powerpoint/2010/main" val="2173174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827</Words>
  <Application>Microsoft Office PowerPoint</Application>
  <PresentationFormat>Presentazione su schermo (4:3)</PresentationFormat>
  <Paragraphs>69</Paragraphs>
  <Slides>11</Slides>
  <Notes>2</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11</vt:i4>
      </vt:variant>
    </vt:vector>
  </HeadingPairs>
  <TitlesOfParts>
    <vt:vector size="16" baseType="lpstr">
      <vt:lpstr>Malgun Gothic</vt:lpstr>
      <vt:lpstr>Arial</vt:lpstr>
      <vt:lpstr>Calibri</vt: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marco@citterio.aero</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Raduno Unimog 2023</dc:title>
  <dc:creator>Administrator</dc:creator>
  <cp:lastModifiedBy>Account Microsoft</cp:lastModifiedBy>
  <cp:revision>50</cp:revision>
  <dcterms:created xsi:type="dcterms:W3CDTF">2023-07-04T09:28:05Z</dcterms:created>
  <dcterms:modified xsi:type="dcterms:W3CDTF">2024-04-07T10:40:23Z</dcterms:modified>
</cp:coreProperties>
</file>